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73" r:id="rId2"/>
    <p:sldId id="281" r:id="rId3"/>
    <p:sldId id="280" r:id="rId4"/>
    <p:sldId id="282" r:id="rId5"/>
    <p:sldId id="289" r:id="rId6"/>
    <p:sldId id="292" r:id="rId7"/>
    <p:sldId id="283" r:id="rId8"/>
    <p:sldId id="294" r:id="rId9"/>
    <p:sldId id="284" r:id="rId10"/>
    <p:sldId id="293" r:id="rId11"/>
    <p:sldId id="285" r:id="rId12"/>
    <p:sldId id="286" r:id="rId13"/>
    <p:sldId id="287" r:id="rId14"/>
    <p:sldId id="288" r:id="rId15"/>
    <p:sldId id="290" r:id="rId16"/>
    <p:sldId id="29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75" autoAdjust="0"/>
    <p:restoredTop sz="96197"/>
  </p:normalViewPr>
  <p:slideViewPr>
    <p:cSldViewPr showGuides="1">
      <p:cViewPr varScale="1">
        <p:scale>
          <a:sx n="119" d="100"/>
          <a:sy n="119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21" d="100"/>
          <a:sy n="121" d="100"/>
        </p:scale>
        <p:origin x="4938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52B97DA8-8E6C-4064-8555-1AB8580FC5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03A4DB5-C154-4FD3-A336-A980009B150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144539-BE40-4D76-BE24-73DA343E3F8A}" type="datetimeFigureOut">
              <a:rPr lang="de-DE" smtClean="0"/>
              <a:t>09.09.21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913036-6DEF-43C7-9422-9C904683CF2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55D172E-3B7F-4B35-8E38-6D92867A5B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E627C-7C34-4443-AA3A-CB9806E781B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1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jp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B229A-CF15-496D-915A-3C3AC47BA8F3}" type="datetimeFigureOut">
              <a:rPr lang="de-DE" smtClean="0"/>
              <a:t>09.09.21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FFE915-6F63-475F-AEF3-292EDAD54A0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5214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F3AA6084-5A17-4DF0-99FA-9B12FE16AC92}"/>
              </a:ext>
            </a:extLst>
          </p:cNvPr>
          <p:cNvSpPr/>
          <p:nvPr userDrawn="1"/>
        </p:nvSpPr>
        <p:spPr>
          <a:xfrm>
            <a:off x="4770534" y="2024845"/>
            <a:ext cx="7421467" cy="4833157"/>
          </a:xfrm>
          <a:custGeom>
            <a:avLst/>
            <a:gdLst>
              <a:gd name="connsiteX0" fmla="*/ 7411942 w 7421467"/>
              <a:gd name="connsiteY0" fmla="*/ 0 h 4833157"/>
              <a:gd name="connsiteX1" fmla="*/ 7421467 w 7421467"/>
              <a:gd name="connsiteY1" fmla="*/ 241 h 4833157"/>
              <a:gd name="connsiteX2" fmla="*/ 7421467 w 7421467"/>
              <a:gd name="connsiteY2" fmla="*/ 4833157 h 4833157"/>
              <a:gd name="connsiteX3" fmla="*/ 0 w 7421467"/>
              <a:gd name="connsiteY3" fmla="*/ 4833157 h 4833157"/>
              <a:gd name="connsiteX4" fmla="*/ 110690 w 7421467"/>
              <a:gd name="connsiteY4" fmla="*/ 4588316 h 4833157"/>
              <a:gd name="connsiteX5" fmla="*/ 7411942 w 7421467"/>
              <a:gd name="connsiteY5" fmla="*/ 0 h 4833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21467" h="4833157">
                <a:moveTo>
                  <a:pt x="7411942" y="0"/>
                </a:moveTo>
                <a:lnTo>
                  <a:pt x="7421467" y="241"/>
                </a:lnTo>
                <a:lnTo>
                  <a:pt x="7421467" y="4833157"/>
                </a:lnTo>
                <a:lnTo>
                  <a:pt x="0" y="4833157"/>
                </a:lnTo>
                <a:lnTo>
                  <a:pt x="110690" y="4588316"/>
                </a:lnTo>
                <a:cubicBezTo>
                  <a:pt x="1418845" y="1873453"/>
                  <a:pt x="4196610" y="0"/>
                  <a:pt x="741194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endParaRPr lang="de-DE" sz="1700" spc="30" dirty="0" err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3373" y="2295098"/>
            <a:ext cx="7992888" cy="1469814"/>
          </a:xfrm>
        </p:spPr>
        <p:txBody>
          <a:bodyPr anchor="t"/>
          <a:lstStyle>
            <a:lvl1pPr algn="l">
              <a:spcBef>
                <a:spcPts val="0"/>
              </a:spcBef>
              <a:spcAft>
                <a:spcPts val="0"/>
              </a:spcAft>
              <a:defRPr sz="4400" spc="8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3373" y="3915278"/>
            <a:ext cx="6433129" cy="929754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5F13FFA-4861-486F-A58D-D9EB08D64F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3374" y="5013177"/>
            <a:ext cx="4968550" cy="11526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BD6141A-43A8-45D6-B5D6-DB3F5A242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02" y="466757"/>
            <a:ext cx="1772132" cy="11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54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4545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DBC08468-0CA3-47F9-BB7C-6D01CE3C799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70535" y="2024846"/>
            <a:ext cx="7421466" cy="4833155"/>
          </a:xfrm>
          <a:custGeom>
            <a:avLst/>
            <a:gdLst>
              <a:gd name="connsiteX0" fmla="*/ 7411941 w 7421466"/>
              <a:gd name="connsiteY0" fmla="*/ 0 h 4833155"/>
              <a:gd name="connsiteX1" fmla="*/ 7421466 w 7421466"/>
              <a:gd name="connsiteY1" fmla="*/ 241 h 4833155"/>
              <a:gd name="connsiteX2" fmla="*/ 7421466 w 7421466"/>
              <a:gd name="connsiteY2" fmla="*/ 4833155 h 4833155"/>
              <a:gd name="connsiteX3" fmla="*/ 0 w 7421466"/>
              <a:gd name="connsiteY3" fmla="*/ 4833155 h 4833155"/>
              <a:gd name="connsiteX4" fmla="*/ 110689 w 7421466"/>
              <a:gd name="connsiteY4" fmla="*/ 4588316 h 4833155"/>
              <a:gd name="connsiteX5" fmla="*/ 7411941 w 7421466"/>
              <a:gd name="connsiteY5" fmla="*/ 0 h 4833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21466" h="4833155">
                <a:moveTo>
                  <a:pt x="7411941" y="0"/>
                </a:moveTo>
                <a:lnTo>
                  <a:pt x="7421466" y="241"/>
                </a:lnTo>
                <a:lnTo>
                  <a:pt x="7421466" y="4833155"/>
                </a:lnTo>
                <a:lnTo>
                  <a:pt x="0" y="4833155"/>
                </a:lnTo>
                <a:lnTo>
                  <a:pt x="110689" y="4588316"/>
                </a:lnTo>
                <a:cubicBezTo>
                  <a:pt x="1418844" y="1873453"/>
                  <a:pt x="4196609" y="0"/>
                  <a:pt x="741194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3373" y="2295098"/>
            <a:ext cx="7992888" cy="1469814"/>
          </a:xfrm>
        </p:spPr>
        <p:txBody>
          <a:bodyPr anchor="t"/>
          <a:lstStyle>
            <a:lvl1pPr algn="l">
              <a:spcBef>
                <a:spcPts val="0"/>
              </a:spcBef>
              <a:spcAft>
                <a:spcPts val="0"/>
              </a:spcAft>
              <a:defRPr sz="4400" spc="8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3373" y="3915278"/>
            <a:ext cx="6433129" cy="929754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5F13FFA-4861-486F-A58D-D9EB08D64F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3374" y="5013177"/>
            <a:ext cx="4968550" cy="11526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BD6141A-43A8-45D6-B5D6-DB3F5A242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02" y="466757"/>
            <a:ext cx="1772132" cy="11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822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3750" y="1268760"/>
            <a:ext cx="8604250" cy="1476164"/>
          </a:xfrm>
        </p:spPr>
        <p:txBody>
          <a:bodyPr/>
          <a:lstStyle>
            <a:lvl1pPr>
              <a:defRPr sz="4400" spc="8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660CC760-EBF5-4E69-B01B-A0CE7B6B93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63750" y="2881610"/>
            <a:ext cx="8604250" cy="1231466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295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3751" y="812824"/>
            <a:ext cx="8604250" cy="558010"/>
          </a:xfrm>
        </p:spPr>
        <p:txBody>
          <a:bodyPr/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Bildplatzhalter 7">
            <a:extLst>
              <a:ext uri="{FF2B5EF4-FFF2-40B4-BE49-F238E27FC236}">
                <a16:creationId xmlns:a16="http://schemas.microsoft.com/office/drawing/2014/main" id="{AAA3DF5A-AAAE-4747-B95D-44DDC7CBEB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63750" y="1484784"/>
            <a:ext cx="10128251" cy="4176464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981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811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4104000" cy="4608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4052" y="1557338"/>
            <a:ext cx="4103949" cy="4608513"/>
          </a:xfrm>
        </p:spPr>
        <p:txBody>
          <a:bodyPr/>
          <a:lstStyle>
            <a:lvl1pPr>
              <a:defRPr spc="30" baseline="0"/>
            </a:lvl1pPr>
            <a:lvl2pPr>
              <a:defRPr spc="30" baseline="0"/>
            </a:lvl2pPr>
            <a:lvl3pPr>
              <a:defRPr spc="30" baseline="0"/>
            </a:lvl3pPr>
            <a:lvl4pPr>
              <a:defRPr spc="30" baseline="0"/>
            </a:lvl4pPr>
            <a:lvl5pPr>
              <a:defRPr spc="3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49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halt und Bild (bre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4284278" cy="4608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Bildplatzhalter 7">
            <a:extLst>
              <a:ext uri="{FF2B5EF4-FFF2-40B4-BE49-F238E27FC236}">
                <a16:creationId xmlns:a16="http://schemas.microsoft.com/office/drawing/2014/main" id="{5CA90898-2F68-4C13-9E2E-E02AF4DD76F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00057" y="1557336"/>
            <a:ext cx="5591944" cy="3707868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4637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5832450" cy="4608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8448A72F-7758-4846-BF2E-9F2F2C0FDEA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20236" y="0"/>
            <a:ext cx="3971764" cy="6021288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BB88B8F-7465-465A-92A9-85A1AB072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921" y="938374"/>
            <a:ext cx="5832450" cy="438398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2726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00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C9E07F4F-6376-4EE4-AB3E-76EA17C18ECD}"/>
              </a:ext>
            </a:extLst>
          </p:cNvPr>
          <p:cNvSpPr/>
          <p:nvPr userDrawn="1"/>
        </p:nvSpPr>
        <p:spPr>
          <a:xfrm>
            <a:off x="0" y="0"/>
            <a:ext cx="145097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10000"/>
              </a:lnSpc>
            </a:pPr>
            <a:endParaRPr lang="de-DE" sz="1700" spc="30" dirty="0" err="1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172AF8F0-8DAD-4538-BC1D-E3B87187CF41}"/>
              </a:ext>
            </a:extLst>
          </p:cNvPr>
          <p:cNvSpPr/>
          <p:nvPr userDrawn="1"/>
        </p:nvSpPr>
        <p:spPr>
          <a:xfrm>
            <a:off x="0" y="2977768"/>
            <a:ext cx="1450975" cy="3880232"/>
          </a:xfrm>
          <a:custGeom>
            <a:avLst/>
            <a:gdLst>
              <a:gd name="connsiteX0" fmla="*/ 1450975 w 1450975"/>
              <a:gd name="connsiteY0" fmla="*/ 0 h 3880232"/>
              <a:gd name="connsiteX1" fmla="*/ 1450975 w 1450975"/>
              <a:gd name="connsiteY1" fmla="*/ 3880232 h 3880232"/>
              <a:gd name="connsiteX2" fmla="*/ 0 w 1450975"/>
              <a:gd name="connsiteY2" fmla="*/ 3880232 h 3880232"/>
              <a:gd name="connsiteX3" fmla="*/ 0 w 1450975"/>
              <a:gd name="connsiteY3" fmla="*/ 982332 h 3880232"/>
              <a:gd name="connsiteX4" fmla="*/ 80748 w 1450975"/>
              <a:gd name="connsiteY4" fmla="*/ 912387 h 3880232"/>
              <a:gd name="connsiteX5" fmla="*/ 1372159 w 1450975"/>
              <a:gd name="connsiteY5" fmla="*/ 40367 h 388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0975" h="3880232">
                <a:moveTo>
                  <a:pt x="1450975" y="0"/>
                </a:moveTo>
                <a:lnTo>
                  <a:pt x="1450975" y="3880232"/>
                </a:lnTo>
                <a:lnTo>
                  <a:pt x="0" y="3880232"/>
                </a:lnTo>
                <a:lnTo>
                  <a:pt x="0" y="982332"/>
                </a:lnTo>
                <a:lnTo>
                  <a:pt x="80748" y="912387"/>
                </a:lnTo>
                <a:cubicBezTo>
                  <a:pt x="480793" y="582240"/>
                  <a:pt x="913073" y="289757"/>
                  <a:pt x="1372159" y="4036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endParaRPr lang="de-DE" sz="1700" spc="30" dirty="0" err="1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62921" y="938374"/>
            <a:ext cx="8605080" cy="4383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3750" y="1557338"/>
            <a:ext cx="8604251" cy="4608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D872A42-BB1C-49BB-A53E-DC69F0F431DE}"/>
              </a:ext>
            </a:extLst>
          </p:cNvPr>
          <p:cNvSpPr/>
          <p:nvPr userDrawn="1"/>
        </p:nvSpPr>
        <p:spPr>
          <a:xfrm>
            <a:off x="299357" y="6302177"/>
            <a:ext cx="1044116" cy="151159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>
              <a:lnSpc>
                <a:spcPts val="1200"/>
              </a:lnSpc>
            </a:pPr>
            <a:r>
              <a:rPr lang="de-DE" sz="900" b="1" spc="20" baseline="0" dirty="0">
                <a:solidFill>
                  <a:schemeClr val="bg1"/>
                </a:solidFill>
              </a:rPr>
              <a:t>Seite </a:t>
            </a:r>
            <a:fld id="{B68CA67E-C928-4610-8613-D29F25DDB709}" type="slidenum">
              <a:rPr lang="de-DE" sz="900" b="1" spc="20" baseline="0" smtClean="0">
                <a:solidFill>
                  <a:schemeClr val="bg1"/>
                </a:solidFill>
              </a:rPr>
              <a:t>‹#›</a:t>
            </a:fld>
            <a:r>
              <a:rPr lang="de-DE" sz="900" b="1" spc="20" baseline="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9396C9F-CB52-4AE4-A123-8AA538C7CCC4}"/>
              </a:ext>
            </a:extLst>
          </p:cNvPr>
          <p:cNvSpPr/>
          <p:nvPr userDrawn="1"/>
        </p:nvSpPr>
        <p:spPr>
          <a:xfrm>
            <a:off x="2063552" y="6302177"/>
            <a:ext cx="8604448" cy="36512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de-DE" sz="900" b="1" spc="20" baseline="0" dirty="0"/>
              <a:t>Security Box — </a:t>
            </a:r>
            <a:r>
              <a:rPr lang="de-DE" sz="900" dirty="0"/>
              <a:t>Semesterprojekt: inf085 Soft Skills &amp; Technische Kompetenz</a:t>
            </a:r>
          </a:p>
          <a:p>
            <a:pPr>
              <a:lnSpc>
                <a:spcPts val="1200"/>
              </a:lnSpc>
            </a:pPr>
            <a:r>
              <a:rPr lang="de-DE" sz="900" b="0" spc="20" baseline="0" dirty="0">
                <a:solidFill>
                  <a:schemeClr val="bg2"/>
                </a:solidFill>
              </a:rPr>
              <a:t>Marvin Timmermann, Felix Büntemeier, Hendrik Nessen, Leif Meyer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40C3931-080E-49C4-BBA5-6BE341C11BF2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4" y="299033"/>
            <a:ext cx="911476" cy="591546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4ACEC744-5975-4C66-8B94-18F60448BD0F}"/>
              </a:ext>
            </a:extLst>
          </p:cNvPr>
          <p:cNvSpPr/>
          <p:nvPr userDrawn="1"/>
        </p:nvSpPr>
        <p:spPr>
          <a:xfrm>
            <a:off x="299357" y="6459686"/>
            <a:ext cx="900411" cy="20761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>
              <a:lnSpc>
                <a:spcPts val="1200"/>
              </a:lnSpc>
            </a:pPr>
            <a:fld id="{9DA6B11C-08A4-4714-94B2-B07C9C1922F9}" type="datetime1">
              <a:rPr lang="de-DE" sz="900" b="0" spc="20" baseline="0" smtClean="0">
                <a:solidFill>
                  <a:schemeClr val="bg1"/>
                </a:solidFill>
              </a:rPr>
              <a:t>12.09.21</a:t>
            </a:fld>
            <a:endParaRPr lang="de-DE" sz="900" b="0" spc="20" baseline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547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1" r:id="rId2"/>
    <p:sldLayoutId id="2147483670" r:id="rId3"/>
    <p:sldLayoutId id="2147483669" r:id="rId4"/>
    <p:sldLayoutId id="2147483662" r:id="rId5"/>
    <p:sldLayoutId id="2147483664" r:id="rId6"/>
    <p:sldLayoutId id="2147483672" r:id="rId7"/>
    <p:sldLayoutId id="2147483668" r:id="rId8"/>
    <p:sldLayoutId id="2147483666" r:id="rId9"/>
    <p:sldLayoutId id="2147483667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 spc="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5425" indent="-225425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177800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079500" indent="-184150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524000" indent="-177800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1974850" indent="-177800" algn="l" defTabSz="62865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300" userDrawn="1">
          <p15:clr>
            <a:srgbClr val="F26B43"/>
          </p15:clr>
        </p15:guide>
        <p15:guide id="2" pos="6720" userDrawn="1">
          <p15:clr>
            <a:srgbClr val="F26B43"/>
          </p15:clr>
        </p15:guide>
        <p15:guide id="3" orient="horz" pos="981" userDrawn="1">
          <p15:clr>
            <a:srgbClr val="F26B43"/>
          </p15:clr>
        </p15:guide>
        <p15:guide id="4" orient="horz" pos="3884" userDrawn="1">
          <p15:clr>
            <a:srgbClr val="F26B43"/>
          </p15:clr>
        </p15:guide>
        <p15:guide id="5" pos="91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Security Box&#10;&#10;Description automatically generated">
            <a:extLst>
              <a:ext uri="{FF2B5EF4-FFF2-40B4-BE49-F238E27FC236}">
                <a16:creationId xmlns:a16="http://schemas.microsoft.com/office/drawing/2014/main" id="{6646F88F-584E-7F4C-96CC-9D1EDAD4F22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78" b="6578"/>
          <a:stretch>
            <a:fillRect/>
          </a:stretch>
        </p:blipFill>
        <p:spPr/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AA2D7EF-B855-44BC-BBBF-9E54EB18F3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Security Box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63B4205-E97E-4306-984B-C3F7660690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Semesterprojekt: inf085 </a:t>
            </a:r>
          </a:p>
          <a:p>
            <a:r>
              <a:rPr lang="de-DE" dirty="0"/>
              <a:t>Soft Skills &amp; Technische Kompetenz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48BCF9E-8C19-41F2-B174-50A262AD3C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Marvin Timmerman, Felix Büntemeier, Hendrik Nessen und Leif Meyer</a:t>
            </a:r>
          </a:p>
          <a:p>
            <a:endParaRPr lang="de-DE" dirty="0"/>
          </a:p>
          <a:p>
            <a:r>
              <a:rPr lang="de-DE" dirty="0"/>
              <a:t>17.09.2021</a:t>
            </a:r>
          </a:p>
        </p:txBody>
      </p:sp>
    </p:spTree>
    <p:extLst>
      <p:ext uri="{BB962C8B-B14F-4D97-AF65-F5344CB8AC3E}">
        <p14:creationId xmlns:p14="http://schemas.microsoft.com/office/powerpoint/2010/main" val="4084680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0B7B2-D4A0-6340-A436-917AB37F4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Hardwareentwicklung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4B861-A348-B542-AA91-BA9A925C7F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3719830" cy="4608513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Vom 7.07 bis zum 21.07 wurden:</a:t>
            </a:r>
          </a:p>
          <a:p>
            <a:pPr>
              <a:buFontTx/>
              <a:buChar char="-"/>
            </a:pPr>
            <a:r>
              <a:rPr lang="de-DE" dirty="0"/>
              <a:t>ESP8266 mit Button Shield </a:t>
            </a:r>
          </a:p>
          <a:p>
            <a:pPr>
              <a:buFontTx/>
              <a:buChar char="-"/>
            </a:pPr>
            <a:r>
              <a:rPr lang="de-DE" dirty="0"/>
              <a:t>LEDs </a:t>
            </a:r>
          </a:p>
          <a:p>
            <a:pPr>
              <a:buFontTx/>
              <a:buChar char="-"/>
            </a:pPr>
            <a:r>
              <a:rPr lang="de-DE" dirty="0"/>
              <a:t>und Arduino Stecksystem für den Bewegungssensor verlötet</a:t>
            </a:r>
          </a:p>
          <a:p>
            <a:endParaRPr lang="de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756DF1-0CDF-A44E-86B0-B7261D5B0182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00" r="11740" b="27667"/>
          <a:stretch/>
        </p:blipFill>
        <p:spPr bwMode="auto">
          <a:xfrm>
            <a:off x="9246586" y="572243"/>
            <a:ext cx="2819400" cy="24757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EFE15868-1CEE-A844-AB30-0CD7EF925BD0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16" b="19581"/>
          <a:stretch/>
        </p:blipFill>
        <p:spPr bwMode="auto">
          <a:xfrm>
            <a:off x="5858510" y="3156106"/>
            <a:ext cx="3512820" cy="27635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AB9CCE-C27A-0744-9AEF-6D56F820E112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8" r="10689" b="29720"/>
          <a:stretch/>
        </p:blipFill>
        <p:spPr bwMode="auto">
          <a:xfrm>
            <a:off x="9446261" y="3156106"/>
            <a:ext cx="2619725" cy="32498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 descr="Obere Sicht auf der gesteckten Electronik">
            <a:extLst>
              <a:ext uri="{FF2B5EF4-FFF2-40B4-BE49-F238E27FC236}">
                <a16:creationId xmlns:a16="http://schemas.microsoft.com/office/drawing/2014/main" id="{62E362B7-7FB5-6840-AD13-2D2544D4AE6E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7" r="515" b="35069"/>
          <a:stretch/>
        </p:blipFill>
        <p:spPr bwMode="auto">
          <a:xfrm>
            <a:off x="5858510" y="572243"/>
            <a:ext cx="3209290" cy="24757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39035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5F2907-6435-6244-9EC0-DD9104602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921" y="938374"/>
            <a:ext cx="8605080" cy="438398"/>
          </a:xfrm>
        </p:spPr>
        <p:txBody>
          <a:bodyPr anchor="t">
            <a:normAutofit/>
          </a:bodyPr>
          <a:lstStyle/>
          <a:p>
            <a:r>
              <a:rPr lang="de-DE" dirty="0"/>
              <a:t>Probleme bei der Hardwareentwicklung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9E6FEEB-B89C-EB42-883E-A141114E9B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4284278" cy="4608513"/>
          </a:xfrm>
        </p:spPr>
        <p:txBody>
          <a:bodyPr anchor="t">
            <a:normAutofit/>
          </a:bodyPr>
          <a:lstStyle/>
          <a:p>
            <a:r>
              <a:rPr lang="de-DE" dirty="0"/>
              <a:t>Einbauen eines Widerstandes -&gt; 5V LEDs mit eingebauten Widerstand </a:t>
            </a:r>
          </a:p>
          <a:p>
            <a:r>
              <a:rPr lang="de-DE" dirty="0"/>
              <a:t>Rote LED wurde auf D4 gelötet -&gt; BUILTIN_LED ist active-low auf D4</a:t>
            </a:r>
          </a:p>
          <a:p>
            <a:r>
              <a:rPr lang="de-DE" dirty="0"/>
              <a:t>Rote LED hat nicht mehr funktioniert </a:t>
            </a:r>
          </a:p>
          <a:p>
            <a:r>
              <a:rPr lang="de-DE" dirty="0"/>
              <a:t>Button ausversehen verschmolzen </a:t>
            </a:r>
            <a:r>
              <a:rPr lang="de-DE" dirty="0">
                <a:sym typeface="Wingdings" pitchFamily="2" charset="2"/>
              </a:rPr>
              <a:t></a:t>
            </a:r>
            <a:endParaRPr lang="de-DE" dirty="0"/>
          </a:p>
          <a:p>
            <a:endParaRPr lang="de-DE" dirty="0"/>
          </a:p>
        </p:txBody>
      </p:sp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B00CC0E8-8CC3-EE47-9F5A-D0CCA642B5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1591"/>
          <a:stretch/>
        </p:blipFill>
        <p:spPr>
          <a:xfrm>
            <a:off x="6600057" y="1557336"/>
            <a:ext cx="5591944" cy="3707868"/>
          </a:xfrm>
          <a:prstGeom prst="rect">
            <a:avLst/>
          </a:prstGeom>
          <a:noFill/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7E6FD7F0-C128-7A46-B35B-308AE3DEF4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42430" y="939470"/>
            <a:ext cx="3707196" cy="494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25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F4E53D-5D79-804B-BF96-4182DCF06A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775CDE-4BE7-674C-8010-DBE8815A2A1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86B2F19-DAC5-B743-804B-BBFE76602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Softwareentwicklung</a:t>
            </a:r>
          </a:p>
        </p:txBody>
      </p:sp>
    </p:spTree>
    <p:extLst>
      <p:ext uri="{BB962C8B-B14F-4D97-AF65-F5344CB8AC3E}">
        <p14:creationId xmlns:p14="http://schemas.microsoft.com/office/powerpoint/2010/main" val="4186606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B183974-F378-2641-9303-E6CAEE0802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8F6EA9-834B-B940-B8C5-B7FFBA412A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270C8E7-5D70-8C4D-BC0C-171F93400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bei der Softwareentwicklung</a:t>
            </a:r>
          </a:p>
        </p:txBody>
      </p:sp>
    </p:spTree>
    <p:extLst>
      <p:ext uri="{BB962C8B-B14F-4D97-AF65-F5344CB8AC3E}">
        <p14:creationId xmlns:p14="http://schemas.microsoft.com/office/powerpoint/2010/main" val="691554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45B6B-DD73-8B40-BAFC-67D31DA50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Inbetriebnahme/Demo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D61D656-1623-554D-B256-DCC9DA18361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943436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3BD641-E7FA-A340-B5AA-125A0A2F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0B8233-696C-A948-8BDC-DCB0153CD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17457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Question mark on green pastel background">
            <a:extLst>
              <a:ext uri="{FF2B5EF4-FFF2-40B4-BE49-F238E27FC236}">
                <a16:creationId xmlns:a16="http://schemas.microsoft.com/office/drawing/2014/main" id="{16F2CFAB-6430-4CF4-84D7-5A77392AC6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13170"/>
          <a:stretch/>
        </p:blipFill>
        <p:spPr>
          <a:xfrm>
            <a:off x="4770535" y="2024846"/>
            <a:ext cx="7421466" cy="4833155"/>
          </a:xfrm>
          <a:custGeom>
            <a:avLst/>
            <a:gdLst>
              <a:gd name="connsiteX0" fmla="*/ 7411941 w 7421466"/>
              <a:gd name="connsiteY0" fmla="*/ 0 h 4833155"/>
              <a:gd name="connsiteX1" fmla="*/ 7421466 w 7421466"/>
              <a:gd name="connsiteY1" fmla="*/ 241 h 4833155"/>
              <a:gd name="connsiteX2" fmla="*/ 7421466 w 7421466"/>
              <a:gd name="connsiteY2" fmla="*/ 4833155 h 4833155"/>
              <a:gd name="connsiteX3" fmla="*/ 0 w 7421466"/>
              <a:gd name="connsiteY3" fmla="*/ 4833155 h 4833155"/>
              <a:gd name="connsiteX4" fmla="*/ 110689 w 7421466"/>
              <a:gd name="connsiteY4" fmla="*/ 4588316 h 4833155"/>
              <a:gd name="connsiteX5" fmla="*/ 7411941 w 7421466"/>
              <a:gd name="connsiteY5" fmla="*/ 0 h 4833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21466" h="4833155">
                <a:moveTo>
                  <a:pt x="7411941" y="0"/>
                </a:moveTo>
                <a:lnTo>
                  <a:pt x="7421466" y="241"/>
                </a:lnTo>
                <a:lnTo>
                  <a:pt x="7421466" y="4833155"/>
                </a:lnTo>
                <a:lnTo>
                  <a:pt x="0" y="4833155"/>
                </a:lnTo>
                <a:lnTo>
                  <a:pt x="110689" y="4588316"/>
                </a:lnTo>
                <a:cubicBezTo>
                  <a:pt x="1418844" y="1873453"/>
                  <a:pt x="4196609" y="0"/>
                  <a:pt x="7411941" y="0"/>
                </a:cubicBezTo>
                <a:close/>
              </a:path>
            </a:pathLst>
          </a:cu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6C35AFB-13D9-CC41-8993-6369AB78A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373" y="2295098"/>
            <a:ext cx="7992888" cy="1469814"/>
          </a:xfrm>
        </p:spPr>
        <p:txBody>
          <a:bodyPr anchor="t">
            <a:normAutofit/>
          </a:bodyPr>
          <a:lstStyle/>
          <a:p>
            <a:r>
              <a:rPr lang="de-DE" dirty="0"/>
              <a:t>Danke für Ihre Aufmerksamkeit</a:t>
            </a:r>
          </a:p>
        </p:txBody>
      </p:sp>
      <p:sp>
        <p:nvSpPr>
          <p:cNvPr id="10" name="Subtitle 3">
            <a:extLst>
              <a:ext uri="{FF2B5EF4-FFF2-40B4-BE49-F238E27FC236}">
                <a16:creationId xmlns:a16="http://schemas.microsoft.com/office/drawing/2014/main" id="{D738796F-4A1D-45E3-BDE3-CDF8F82576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373" y="3915278"/>
            <a:ext cx="6433129" cy="929754"/>
          </a:xfrm>
        </p:spPr>
        <p:txBody>
          <a:bodyPr/>
          <a:lstStyle/>
          <a:p>
            <a:r>
              <a:rPr lang="en-US" dirty="0"/>
              <a:t>Gibt es noch Fragen?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6020546-938C-4235-8318-D43E996AB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10800000" flipV="1">
            <a:off x="838200" y="7239000"/>
            <a:ext cx="2438400" cy="1066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176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8711F-FDDD-3947-AFA0-289BEA466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335CA-A843-C942-A832-318D94ADB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/>
              <a:t>Ideenfindung</a:t>
            </a:r>
          </a:p>
          <a:p>
            <a:r>
              <a:rPr lang="de-DE" sz="2000" dirty="0"/>
              <a:t>Projektstrukturplan</a:t>
            </a:r>
          </a:p>
          <a:p>
            <a:r>
              <a:rPr lang="de-DE" sz="2000" dirty="0"/>
              <a:t>Funktionsweise/Anforderungen</a:t>
            </a:r>
          </a:p>
          <a:p>
            <a:r>
              <a:rPr lang="de-DE" sz="2000" dirty="0"/>
              <a:t>3D-Modellierung</a:t>
            </a:r>
          </a:p>
          <a:p>
            <a:r>
              <a:rPr lang="de-DE" sz="2000" dirty="0"/>
              <a:t>Hardwareentwicklung</a:t>
            </a:r>
          </a:p>
          <a:p>
            <a:r>
              <a:rPr lang="de-DE" sz="2000" dirty="0"/>
              <a:t>Softwareentwicklung</a:t>
            </a:r>
          </a:p>
          <a:p>
            <a:r>
              <a:rPr lang="de-DE" sz="2000" dirty="0"/>
              <a:t>Inbetriebnahme</a:t>
            </a:r>
          </a:p>
          <a:p>
            <a:r>
              <a:rPr lang="de-DE" sz="2000" dirty="0"/>
              <a:t>Fazit</a:t>
            </a:r>
          </a:p>
          <a:p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777111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342945-3AFB-0D48-A41F-75274B1EED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5832450" cy="4608513"/>
          </a:xfrm>
        </p:spPr>
        <p:txBody>
          <a:bodyPr/>
          <a:lstStyle/>
          <a:p>
            <a:endParaRPr lang="de-DE" dirty="0"/>
          </a:p>
        </p:txBody>
      </p:sp>
      <p:pic>
        <p:nvPicPr>
          <p:cNvPr id="7" name="Picture Placeholder 6" descr="Diagram, schematic&#10;&#10;Description automatically generated">
            <a:extLst>
              <a:ext uri="{FF2B5EF4-FFF2-40B4-BE49-F238E27FC236}">
                <a16:creationId xmlns:a16="http://schemas.microsoft.com/office/drawing/2014/main" id="{B8CA2A4E-C5C3-5A47-83EB-B3F2AB18D77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3" r="7363"/>
          <a:stretch>
            <a:fillRect/>
          </a:stretch>
        </p:blipFill>
        <p:spPr>
          <a:xfrm>
            <a:off x="8156016" y="938374"/>
            <a:ext cx="3944467" cy="2601913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769ED99-6F48-7C4D-8E58-28726BE9D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Ideenfindung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977AC2-3F1B-4042-A705-16F0FF2AA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6015" y="3657600"/>
            <a:ext cx="3944467" cy="194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996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Title 1">
            <a:extLst>
              <a:ext uri="{FF2B5EF4-FFF2-40B4-BE49-F238E27FC236}">
                <a16:creationId xmlns:a16="http://schemas.microsoft.com/office/drawing/2014/main" id="{7A8CDA23-2B2D-4BBA-B9A2-D647A2500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921" y="938374"/>
            <a:ext cx="8605080" cy="438398"/>
          </a:xfrm>
        </p:spPr>
        <p:txBody>
          <a:bodyPr/>
          <a:lstStyle/>
          <a:p>
            <a:r>
              <a:rPr lang="en-US" dirty="0"/>
              <a:t>Projektstrukturplan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5FBDED2B-D511-E84E-99F8-9AA2942FA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24000" y="1600200"/>
            <a:ext cx="10536307" cy="213360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C6B99CF-D846-AA4F-8C5C-D8CF929F5D6E}"/>
              </a:ext>
            </a:extLst>
          </p:cNvPr>
          <p:cNvSpPr txBox="1"/>
          <p:nvPr/>
        </p:nvSpPr>
        <p:spPr>
          <a:xfrm>
            <a:off x="2062921" y="4038600"/>
            <a:ext cx="9138480" cy="982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de-DE" spc="30" dirty="0"/>
              <a:t>Deadlines:</a:t>
            </a:r>
          </a:p>
          <a:p>
            <a:pPr algn="l">
              <a:lnSpc>
                <a:spcPct val="110000"/>
              </a:lnSpc>
            </a:pPr>
            <a:endParaRPr lang="de-DE" spc="30" dirty="0"/>
          </a:p>
          <a:p>
            <a:pPr algn="l">
              <a:lnSpc>
                <a:spcPct val="110000"/>
              </a:lnSpc>
            </a:pPr>
            <a:r>
              <a:rPr lang="de-DE" spc="30" dirty="0"/>
              <a:t>Aufgabenteilung:</a:t>
            </a:r>
          </a:p>
        </p:txBody>
      </p:sp>
    </p:spTree>
    <p:extLst>
      <p:ext uri="{BB962C8B-B14F-4D97-AF65-F5344CB8AC3E}">
        <p14:creationId xmlns:p14="http://schemas.microsoft.com/office/powerpoint/2010/main" val="3530905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BD220-0E32-E84B-B058-984DA1D7E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13758-9192-6342-A43C-0BC7D5F19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3751" y="1557338"/>
            <a:ext cx="8451850" cy="4608512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Die Security Box ist wie folgt aufgebaut:</a:t>
            </a:r>
          </a:p>
          <a:p>
            <a:pPr>
              <a:lnSpc>
                <a:spcPct val="100000"/>
              </a:lnSpc>
            </a:pPr>
            <a:r>
              <a:rPr lang="de-DE" dirty="0"/>
              <a:t>ESP8266 Mikrocontroller, </a:t>
            </a:r>
          </a:p>
          <a:p>
            <a:pPr>
              <a:lnSpc>
                <a:spcPct val="100000"/>
              </a:lnSpc>
            </a:pPr>
            <a:r>
              <a:rPr lang="de-DE" dirty="0"/>
              <a:t>Zwei 5V Leds, </a:t>
            </a:r>
          </a:p>
          <a:p>
            <a:pPr>
              <a:lnSpc>
                <a:spcPct val="100000"/>
              </a:lnSpc>
            </a:pPr>
            <a:r>
              <a:rPr lang="de-DE" dirty="0"/>
              <a:t>eine Prototyp Platine, </a:t>
            </a:r>
          </a:p>
          <a:p>
            <a:pPr>
              <a:lnSpc>
                <a:spcPct val="100000"/>
              </a:lnSpc>
            </a:pPr>
            <a:r>
              <a:rPr lang="de-DE" dirty="0"/>
              <a:t>ein Bewegungssensor (PIR) und </a:t>
            </a:r>
          </a:p>
          <a:p>
            <a:pPr>
              <a:lnSpc>
                <a:spcPct val="100000"/>
              </a:lnSpc>
            </a:pPr>
            <a:r>
              <a:rPr lang="de-DE" dirty="0"/>
              <a:t>ein Button Shield.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22512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BA598-A9FF-A646-988C-81B77AB2C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Funktionsweise und Anforderungen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DFB56-AB25-0441-817F-06D6422F2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3750" y="1557338"/>
            <a:ext cx="8604251" cy="43839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Hat zwei Zustände: </a:t>
            </a:r>
            <a:r>
              <a:rPr lang="de-DE" dirty="0">
                <a:solidFill>
                  <a:srgbClr val="00B050"/>
                </a:solidFill>
              </a:rPr>
              <a:t>Home </a:t>
            </a:r>
            <a:r>
              <a:rPr lang="de-DE" dirty="0"/>
              <a:t>&amp;</a:t>
            </a:r>
            <a:r>
              <a:rPr lang="de-DE" dirty="0">
                <a:solidFill>
                  <a:srgbClr val="00B050"/>
                </a:solidFill>
              </a:rPr>
              <a:t> </a:t>
            </a:r>
            <a:r>
              <a:rPr lang="de-DE" dirty="0">
                <a:solidFill>
                  <a:srgbClr val="FF0000"/>
                </a:solidFill>
              </a:rPr>
              <a:t>Away </a:t>
            </a:r>
            <a:r>
              <a:rPr lang="de-DE" i="1" dirty="0"/>
              <a:t>und ein Nachtmodus</a:t>
            </a:r>
          </a:p>
          <a:p>
            <a:pPr marL="0" indent="0">
              <a:buNone/>
            </a:pPr>
            <a:endParaRPr lang="de-DE" i="1" dirty="0"/>
          </a:p>
          <a:p>
            <a:endParaRPr lang="de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2E28F4-6CE4-0049-8EF3-7E82C14B6C90}"/>
              </a:ext>
            </a:extLst>
          </p:cNvPr>
          <p:cNvSpPr txBox="1"/>
          <p:nvPr/>
        </p:nvSpPr>
        <p:spPr>
          <a:xfrm>
            <a:off x="2062921" y="2286000"/>
            <a:ext cx="3572773" cy="1592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dirty="0">
                <a:solidFill>
                  <a:srgbClr val="00B050"/>
                </a:solidFill>
              </a:rPr>
              <a:t>Home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Startzustand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Sicherheitssystem deaktiviert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Keine Benachrichtigungen 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Grüne LED leuchtet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0EE83-950A-484B-80A4-5655B49F1592}"/>
              </a:ext>
            </a:extLst>
          </p:cNvPr>
          <p:cNvSpPr txBox="1"/>
          <p:nvPr/>
        </p:nvSpPr>
        <p:spPr>
          <a:xfrm>
            <a:off x="6781800" y="2286000"/>
            <a:ext cx="5080878" cy="1896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dirty="0">
                <a:solidFill>
                  <a:srgbClr val="FF0000"/>
                </a:solidFill>
              </a:rPr>
              <a:t>Away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Wird durch Button-betätigung aktiviert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Sicherheitssystem aktiv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Benachrichtigungen per Email oder Discord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Rote LED leuchtet</a:t>
            </a:r>
          </a:p>
          <a:p>
            <a:pPr>
              <a:lnSpc>
                <a:spcPct val="110000"/>
              </a:lnSpc>
            </a:pPr>
            <a:endParaRPr lang="de-DE" spc="3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C6618-77F2-6547-8157-9D0A624B0D3B}"/>
              </a:ext>
            </a:extLst>
          </p:cNvPr>
          <p:cNvSpPr txBox="1"/>
          <p:nvPr/>
        </p:nvSpPr>
        <p:spPr>
          <a:xfrm>
            <a:off x="7162800" y="6172200"/>
            <a:ext cx="4623060" cy="678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de-DE" i="1" spc="30" dirty="0"/>
              <a:t>Nachtmodus: LEDs werden ausgeschaltet</a:t>
            </a:r>
          </a:p>
          <a:p>
            <a:pPr algn="l">
              <a:lnSpc>
                <a:spcPct val="110000"/>
              </a:lnSpc>
            </a:pPr>
            <a:r>
              <a:rPr lang="de-DE" i="1" spc="30" dirty="0"/>
              <a:t>nach längeren Button-betätigung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F0887F-F50C-7E4D-B46A-6DF8087E70C0}"/>
              </a:ext>
            </a:extLst>
          </p:cNvPr>
          <p:cNvSpPr/>
          <p:nvPr/>
        </p:nvSpPr>
        <p:spPr>
          <a:xfrm>
            <a:off x="2028762" y="4368194"/>
            <a:ext cx="3886200" cy="1447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10000"/>
              </a:lnSpc>
            </a:pPr>
            <a:r>
              <a:rPr lang="de-DE" spc="30" dirty="0"/>
              <a:t>Bild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C73149-7205-074F-97A2-E2BEEA89214A}"/>
              </a:ext>
            </a:extLst>
          </p:cNvPr>
          <p:cNvSpPr/>
          <p:nvPr/>
        </p:nvSpPr>
        <p:spPr>
          <a:xfrm>
            <a:off x="7162800" y="4368194"/>
            <a:ext cx="3886200" cy="1447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10000"/>
              </a:lnSpc>
            </a:pPr>
            <a:r>
              <a:rPr lang="de-DE" spc="30" dirty="0"/>
              <a:t>Bild</a:t>
            </a:r>
          </a:p>
        </p:txBody>
      </p:sp>
    </p:spTree>
    <p:extLst>
      <p:ext uri="{BB962C8B-B14F-4D97-AF65-F5344CB8AC3E}">
        <p14:creationId xmlns:p14="http://schemas.microsoft.com/office/powerpoint/2010/main" val="307372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EC6034B-3A72-F44C-809F-F21374AE5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98" y="1524000"/>
            <a:ext cx="4329430" cy="4608513"/>
          </a:xfrm>
        </p:spPr>
        <p:txBody>
          <a:bodyPr/>
          <a:lstStyle/>
          <a:p>
            <a:pPr marL="342900" lvl="0" indent="-342900">
              <a:buFont typeface="+mj-lt"/>
              <a:buAutoNum type="arabicParenR"/>
            </a:pPr>
            <a:r>
              <a:rPr lang="de-DE" dirty="0"/>
              <a:t>ist der Körper, </a:t>
            </a:r>
            <a:endParaRPr lang="en-US" dirty="0"/>
          </a:p>
          <a:p>
            <a:pPr marL="342900" lvl="0" indent="-342900">
              <a:buFont typeface="+mj-lt"/>
              <a:buAutoNum type="arabicParenR"/>
            </a:pPr>
            <a:r>
              <a:rPr lang="de-DE" dirty="0"/>
              <a:t>die Aussparung für die Stromzufuhr, </a:t>
            </a:r>
            <a:endParaRPr lang="en-US" dirty="0"/>
          </a:p>
          <a:p>
            <a:pPr marL="342900" lvl="0" indent="-342900">
              <a:buFont typeface="+mj-lt"/>
              <a:buAutoNum type="arabicParenR"/>
            </a:pPr>
            <a:r>
              <a:rPr lang="de-DE" dirty="0"/>
              <a:t>ist der Deckel, </a:t>
            </a:r>
            <a:endParaRPr lang="en-US" dirty="0"/>
          </a:p>
          <a:p>
            <a:pPr marL="342900" lvl="0" indent="-342900">
              <a:buFont typeface="+mj-lt"/>
              <a:buAutoNum type="arabicParenR"/>
            </a:pPr>
            <a:r>
              <a:rPr lang="de-DE" dirty="0"/>
              <a:t>sind die Aussparungen für die LEDs, </a:t>
            </a:r>
            <a:endParaRPr lang="en-US" dirty="0"/>
          </a:p>
          <a:p>
            <a:pPr marL="342900" lvl="0" indent="-342900">
              <a:buFont typeface="+mj-lt"/>
              <a:buAutoNum type="arabicParenR"/>
            </a:pPr>
            <a:r>
              <a:rPr lang="de-DE" dirty="0"/>
              <a:t>ist die Aussparung für den Button und </a:t>
            </a:r>
            <a:endParaRPr lang="en-US" dirty="0"/>
          </a:p>
          <a:p>
            <a:pPr marL="342900" lvl="0" indent="-342900">
              <a:buFont typeface="+mj-lt"/>
              <a:buAutoNum type="arabicParenR"/>
            </a:pPr>
            <a:r>
              <a:rPr lang="de-DE" dirty="0"/>
              <a:t>ist die Aussparung für den Bewegungssensor. </a:t>
            </a:r>
          </a:p>
          <a:p>
            <a:pPr marL="0" lvl="0" indent="0">
              <a:buNone/>
            </a:pPr>
            <a:endParaRPr lang="de-DE" dirty="0"/>
          </a:p>
          <a:p>
            <a:pPr marL="0" lvl="0" indent="0">
              <a:buNone/>
            </a:pPr>
            <a:endParaRPr lang="de-DE" dirty="0"/>
          </a:p>
          <a:p>
            <a:pPr marL="342900" lvl="0" indent="-342900">
              <a:buFont typeface="+mj-lt"/>
              <a:buAutoNum type="arabicParenR"/>
            </a:pPr>
            <a:endParaRPr lang="de-DE" dirty="0"/>
          </a:p>
          <a:p>
            <a:pPr marL="0" lvl="0" indent="0">
              <a:buNone/>
            </a:pPr>
            <a:endParaRPr lang="en-US" dirty="0"/>
          </a:p>
          <a:p>
            <a:endParaRPr lang="de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857FC2-B905-A249-AEBC-C4418EBF0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3D Modellierung</a:t>
            </a:r>
          </a:p>
        </p:txBody>
      </p:sp>
      <p:pic>
        <p:nvPicPr>
          <p:cNvPr id="7" name="Grafik 4">
            <a:extLst>
              <a:ext uri="{FF2B5EF4-FFF2-40B4-BE49-F238E27FC236}">
                <a16:creationId xmlns:a16="http://schemas.microsoft.com/office/drawing/2014/main" id="{D7F76240-7450-3B49-9A58-BEE18BFE7F0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355080" y="3590290"/>
            <a:ext cx="5760720" cy="3188335"/>
          </a:xfrm>
          <a:prstGeom prst="rect">
            <a:avLst/>
          </a:prstGeom>
        </p:spPr>
      </p:pic>
      <p:pic>
        <p:nvPicPr>
          <p:cNvPr id="8" name="Grafik 1">
            <a:extLst>
              <a:ext uri="{FF2B5EF4-FFF2-40B4-BE49-F238E27FC236}">
                <a16:creationId xmlns:a16="http://schemas.microsoft.com/office/drawing/2014/main" id="{E677F1E3-1329-7E45-8FBF-EFFCAAC48D9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93180" y="79375"/>
            <a:ext cx="5760720" cy="338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598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5F78A2A-66E5-9D47-9FFE-293CCA58A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Fertige Modelle</a:t>
            </a:r>
          </a:p>
        </p:txBody>
      </p:sp>
      <p:pic>
        <p:nvPicPr>
          <p:cNvPr id="9" name="Content Placeholder 8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6F027D4D-A622-E346-99A1-43AE8535B37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73" y="2322711"/>
            <a:ext cx="4103688" cy="3077766"/>
          </a:xfrm>
        </p:spPr>
      </p:pic>
      <p:pic>
        <p:nvPicPr>
          <p:cNvPr id="11" name="Content Placeholder 10" descr="A picture containing indoor, container&#10;&#10;Description automatically generated">
            <a:extLst>
              <a:ext uri="{FF2B5EF4-FFF2-40B4-BE49-F238E27FC236}">
                <a16:creationId xmlns:a16="http://schemas.microsoft.com/office/drawing/2014/main" id="{1DA70B4B-CEB9-4A4B-B2D8-26837CAA04B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2322711"/>
            <a:ext cx="4701081" cy="3077766"/>
          </a:xfrm>
        </p:spPr>
      </p:pic>
      <p:pic>
        <p:nvPicPr>
          <p:cNvPr id="13" name="Picture 12" descr="A picture containing indoor&#10;&#10;Description automatically generated">
            <a:extLst>
              <a:ext uri="{FF2B5EF4-FFF2-40B4-BE49-F238E27FC236}">
                <a16:creationId xmlns:a16="http://schemas.microsoft.com/office/drawing/2014/main" id="{856C50D5-69FB-664C-BEF1-BA66D6F3F7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07" t="32813" r="35156" b="34375"/>
          <a:stretch/>
        </p:blipFill>
        <p:spPr>
          <a:xfrm>
            <a:off x="5767180" y="3061494"/>
            <a:ext cx="1524000" cy="16002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63E555-7B34-2945-9350-99A2F659FB1E}"/>
              </a:ext>
            </a:extLst>
          </p:cNvPr>
          <p:cNvSpPr txBox="1"/>
          <p:nvPr/>
        </p:nvSpPr>
        <p:spPr>
          <a:xfrm>
            <a:off x="2895600" y="1954158"/>
            <a:ext cx="913070" cy="3733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de-DE" spc="30" dirty="0"/>
              <a:t>Deckel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08E5AC-623E-A24A-B27A-4C25F28BC1B5}"/>
              </a:ext>
            </a:extLst>
          </p:cNvPr>
          <p:cNvSpPr txBox="1"/>
          <p:nvPr/>
        </p:nvSpPr>
        <p:spPr>
          <a:xfrm>
            <a:off x="6113142" y="2700822"/>
            <a:ext cx="874598" cy="3733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de-DE" spc="30" dirty="0"/>
              <a:t>Button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9A64A2-06EB-4847-A0BE-BCAA4CD1A96A}"/>
              </a:ext>
            </a:extLst>
          </p:cNvPr>
          <p:cNvSpPr txBox="1"/>
          <p:nvPr/>
        </p:nvSpPr>
        <p:spPr>
          <a:xfrm>
            <a:off x="9601200" y="1983675"/>
            <a:ext cx="738664" cy="6780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de-DE" spc="30" dirty="0"/>
              <a:t>Case</a:t>
            </a:r>
          </a:p>
          <a:p>
            <a:pPr algn="l">
              <a:lnSpc>
                <a:spcPct val="110000"/>
              </a:lnSpc>
            </a:pPr>
            <a:endParaRPr lang="de-DE" spc="30" dirty="0" err="1"/>
          </a:p>
        </p:txBody>
      </p:sp>
    </p:spTree>
    <p:extLst>
      <p:ext uri="{BB962C8B-B14F-4D97-AF65-F5344CB8AC3E}">
        <p14:creationId xmlns:p14="http://schemas.microsoft.com/office/powerpoint/2010/main" val="1238721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9D6073-BF89-2445-B3B7-4D80DD896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921" y="938374"/>
            <a:ext cx="8605080" cy="438398"/>
          </a:xfrm>
        </p:spPr>
        <p:txBody>
          <a:bodyPr anchor="t">
            <a:normAutofit/>
          </a:bodyPr>
          <a:lstStyle/>
          <a:p>
            <a:r>
              <a:rPr lang="de-DE" dirty="0"/>
              <a:t>Hardwareentwicklung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4329643-F74F-492F-AF59-1E1851460A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4284278" cy="4608513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 Hardware ausgesucht nach Treffen im </a:t>
            </a:r>
            <a:r>
              <a:rPr lang="de-DE" dirty="0" err="1"/>
              <a:t>Makerspace</a:t>
            </a:r>
            <a:r>
              <a:rPr lang="de-DE" dirty="0"/>
              <a:t>. </a:t>
            </a:r>
          </a:p>
          <a:p>
            <a:pPr marL="0" indent="0">
              <a:buNone/>
            </a:pPr>
            <a:r>
              <a:rPr lang="de-DE" dirty="0"/>
              <a:t>Wurde zuerst mit Widerstand realisiert und auf einen </a:t>
            </a:r>
            <a:r>
              <a:rPr lang="de-DE" dirty="0" err="1"/>
              <a:t>Breadboard</a:t>
            </a:r>
            <a:r>
              <a:rPr lang="de-DE" dirty="0"/>
              <a:t> geprobt</a:t>
            </a:r>
          </a:p>
          <a:p>
            <a:pPr>
              <a:buFont typeface="Wingdings" pitchFamily="2" charset="2"/>
              <a:buChar char="à"/>
            </a:pPr>
            <a:r>
              <a:rPr lang="de-DE" dirty="0"/>
              <a:t>Schaltplan wurde entworfen 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B9DCC28-6A23-C049-A971-4C18B085B35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56" y="96443"/>
            <a:ext cx="5591944" cy="2921790"/>
          </a:xfrm>
          <a:prstGeom prst="rect">
            <a:avLst/>
          </a:prstGeom>
          <a:noFill/>
        </p:spPr>
      </p:pic>
      <p:pic>
        <p:nvPicPr>
          <p:cNvPr id="14" name="Picture 13" descr="A close-up of some wires&#10;&#10;Description automatically generated with low confidence">
            <a:extLst>
              <a:ext uri="{FF2B5EF4-FFF2-40B4-BE49-F238E27FC236}">
                <a16:creationId xmlns:a16="http://schemas.microsoft.com/office/drawing/2014/main" id="{EB27891C-AB74-3D4A-8040-F97AE70C31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206" y="3018233"/>
            <a:ext cx="5452244" cy="351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93184"/>
      </p:ext>
    </p:extLst>
  </p:cSld>
  <p:clrMapOvr>
    <a:masterClrMapping/>
  </p:clrMapOvr>
</p:sld>
</file>

<file path=ppt/theme/theme1.xml><?xml version="1.0" encoding="utf-8"?>
<a:theme xmlns:a="http://schemas.openxmlformats.org/drawingml/2006/main" name="UOL">
  <a:themeElements>
    <a:clrScheme name="Benutzerdefiniert 6">
      <a:dk1>
        <a:sysClr val="windowText" lastClr="000000"/>
      </a:dk1>
      <a:lt1>
        <a:sysClr val="window" lastClr="FFFFFF"/>
      </a:lt1>
      <a:dk2>
        <a:srgbClr val="003F6B"/>
      </a:dk2>
      <a:lt2>
        <a:srgbClr val="A5A5A5"/>
      </a:lt2>
      <a:accent1>
        <a:srgbClr val="004F9F"/>
      </a:accent1>
      <a:accent2>
        <a:srgbClr val="00ABDA"/>
      </a:accent2>
      <a:accent3>
        <a:srgbClr val="5BC5F2"/>
      </a:accent3>
      <a:accent4>
        <a:srgbClr val="A1DAF8"/>
      </a:accent4>
      <a:accent5>
        <a:srgbClr val="00786B"/>
      </a:accent5>
      <a:accent6>
        <a:srgbClr val="D53D0E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lnSpc>
            <a:spcPct val="110000"/>
          </a:lnSpc>
          <a:defRPr spc="3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lnSpc>
            <a:spcPct val="110000"/>
          </a:lnSpc>
          <a:defRPr spc="30" dirty="0" err="1" smtClean="0"/>
        </a:defPPr>
      </a:lstStyle>
    </a:txDef>
  </a:objectDefaults>
  <a:extraClrSchemeLst/>
  <a:custClrLst>
    <a:custClr name="Grün 1">
      <a:srgbClr val="00786B"/>
    </a:custClr>
    <a:custClr name="Grün 2">
      <a:srgbClr val="00A97A"/>
    </a:custClr>
    <a:custClr name="Grün 3">
      <a:srgbClr val="95C11F"/>
    </a:custClr>
    <a:custClr name="Grün 4">
      <a:srgbClr val="C8D300"/>
    </a:custClr>
    <a:custClr name="Orange 1">
      <a:srgbClr val="D53D0E"/>
    </a:custClr>
    <a:custClr name="Orange 2">
      <a:srgbClr val="EE7203"/>
    </a:custClr>
    <a:custClr name="Orange 3">
      <a:srgbClr val="F39200"/>
    </a:custClr>
    <a:custClr name="Orange 4">
      <a:srgbClr val="FDC300"/>
    </a:custClr>
  </a:custClrLst>
  <a:extLst>
    <a:ext uri="{05A4C25C-085E-4340-85A3-A5531E510DB2}">
      <thm15:themeFamily xmlns:thm15="http://schemas.microsoft.com/office/thememl/2012/main" name="UOL_PowerPoint_16x9.potx" id="{F374DE9F-0D6B-4D2F-A18F-ABD4DBD5F391}" vid="{4E2C0FA1-9A88-4104-B52A-031F2A7C2746}"/>
    </a:ext>
  </a:extLst>
</a:theme>
</file>

<file path=ppt/theme/theme2.xml><?xml version="1.0" encoding="utf-8"?>
<a:theme xmlns:a="http://schemas.openxmlformats.org/drawingml/2006/main" name="Office">
  <a:themeElements>
    <a:clrScheme name="Benutzerdefiniert 6">
      <a:dk1>
        <a:sysClr val="windowText" lastClr="000000"/>
      </a:dk1>
      <a:lt1>
        <a:sysClr val="window" lastClr="FFFFFF"/>
      </a:lt1>
      <a:dk2>
        <a:srgbClr val="003F6B"/>
      </a:dk2>
      <a:lt2>
        <a:srgbClr val="A5A5A5"/>
      </a:lt2>
      <a:accent1>
        <a:srgbClr val="004F9F"/>
      </a:accent1>
      <a:accent2>
        <a:srgbClr val="00ABDA"/>
      </a:accent2>
      <a:accent3>
        <a:srgbClr val="5BC5F2"/>
      </a:accent3>
      <a:accent4>
        <a:srgbClr val="A1DAF8"/>
      </a:accent4>
      <a:accent5>
        <a:srgbClr val="00786B"/>
      </a:accent5>
      <a:accent6>
        <a:srgbClr val="D53D0E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Benutzerdefiniert 6">
      <a:dk1>
        <a:sysClr val="windowText" lastClr="000000"/>
      </a:dk1>
      <a:lt1>
        <a:sysClr val="window" lastClr="FFFFFF"/>
      </a:lt1>
      <a:dk2>
        <a:srgbClr val="003F6B"/>
      </a:dk2>
      <a:lt2>
        <a:srgbClr val="A5A5A5"/>
      </a:lt2>
      <a:accent1>
        <a:srgbClr val="004F9F"/>
      </a:accent1>
      <a:accent2>
        <a:srgbClr val="00ABDA"/>
      </a:accent2>
      <a:accent3>
        <a:srgbClr val="5BC5F2"/>
      </a:accent3>
      <a:accent4>
        <a:srgbClr val="A1DAF8"/>
      </a:accent4>
      <a:accent5>
        <a:srgbClr val="00786B"/>
      </a:accent5>
      <a:accent6>
        <a:srgbClr val="D53D0E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UOL</Template>
  <TotalTime>4506</TotalTime>
  <Words>255</Words>
  <Application>Microsoft Macintosh PowerPoint</Application>
  <PresentationFormat>Widescreen</PresentationFormat>
  <Paragraphs>77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Wingdings</vt:lpstr>
      <vt:lpstr>UOL</vt:lpstr>
      <vt:lpstr>Security Box</vt:lpstr>
      <vt:lpstr>Gliederung</vt:lpstr>
      <vt:lpstr>Ideenfindung</vt:lpstr>
      <vt:lpstr>Projektstrukturplan</vt:lpstr>
      <vt:lpstr>Aufbau</vt:lpstr>
      <vt:lpstr>Funktionsweise und Anforderungen</vt:lpstr>
      <vt:lpstr>3D Modellierung</vt:lpstr>
      <vt:lpstr>Fertige Modelle</vt:lpstr>
      <vt:lpstr>Hardwareentwicklung</vt:lpstr>
      <vt:lpstr>Hardwareentwicklung</vt:lpstr>
      <vt:lpstr>Probleme bei der Hardwareentwicklung</vt:lpstr>
      <vt:lpstr>Softwareentwicklung</vt:lpstr>
      <vt:lpstr>Probleme bei der Softwareentwicklung</vt:lpstr>
      <vt:lpstr>Inbetriebnahme/Demo</vt:lpstr>
      <vt:lpstr>Fazit</vt:lpstr>
      <vt:lpstr>Danke für Ihre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der Präsentation Arial Regular, 44 pt</dc:title>
  <dc:creator>Leif Meyer</dc:creator>
  <cp:lastModifiedBy>Leif Meyer</cp:lastModifiedBy>
  <cp:revision>12</cp:revision>
  <dcterms:created xsi:type="dcterms:W3CDTF">2021-09-09T14:35:37Z</dcterms:created>
  <dcterms:modified xsi:type="dcterms:W3CDTF">2021-09-12T17:42:23Z</dcterms:modified>
</cp:coreProperties>
</file>

<file path=docProps/thumbnail.jpeg>
</file>